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0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0" r:id="rId2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4" autoAdjust="0"/>
    <p:restoredTop sz="79361" autoAdjust="0"/>
  </p:normalViewPr>
  <p:slideViewPr>
    <p:cSldViewPr>
      <p:cViewPr varScale="1">
        <p:scale>
          <a:sx n="123" d="100"/>
          <a:sy n="123" d="100"/>
        </p:scale>
        <p:origin x="1720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2019/11/14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When Bob is PREPARED, what if Alice crash? Bob may wait indefinitely. Here, the coordinator is a single point of failure.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Alice collects PREPARED responses.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After 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thanks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 from Alice, B,C,D will change from PREPARED to COMMITTED, perform post-commit actions and exit.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995D682-782A-7747-915B-E818D6FEF11F}" type="slidenum">
              <a:rPr lang="zh-CN" altLang="en-US" sz="1200" b="0">
                <a:latin typeface="Times New Roman" charset="0"/>
              </a:rPr>
              <a:pPr/>
              <a:t>13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9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444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88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06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72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971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725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232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173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78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2019/11/14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Distributed Transaction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Transaction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across multiple sites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Goal: 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Build Reliable Systems from Unreliable Components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47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The abstraction that makes that easier is </a:t>
            </a:r>
            <a:r>
              <a:rPr lang="en-US" altLang="zh-CN" sz="22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transactions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which provide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atomicity 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and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isolation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while not hindering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performance 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2425452"/>
            <a:ext cx="12698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all-or-</a:t>
            </a:r>
          </a:p>
          <a:p>
            <a:r>
              <a:rPr lang="en-US" altLang="zh-CN" sz="2200" b="1" dirty="0">
                <a:cs typeface="+mn-ea"/>
                <a:sym typeface="+mn-lt"/>
              </a:rPr>
              <a:t>nothing </a:t>
            </a:r>
          </a:p>
        </p:txBody>
      </p:sp>
      <p:cxnSp>
        <p:nvCxnSpPr>
          <p:cNvPr id="6" name="直线箭头连接符 5"/>
          <p:cNvCxnSpPr/>
          <p:nvPr/>
        </p:nvCxnSpPr>
        <p:spPr>
          <a:xfrm>
            <a:off x="2051720" y="2800301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987824" y="2497460"/>
            <a:ext cx="59046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shadow copies </a:t>
            </a:r>
            <a:r>
              <a:rPr lang="en-US" altLang="zh-CN" sz="2200" dirty="0">
                <a:cs typeface="+mn-ea"/>
                <a:sym typeface="+mn-lt"/>
              </a:rPr>
              <a:t>(simple, poor</a:t>
            </a:r>
            <a:r>
              <a:rPr lang="zh-CN" altLang="en-US" sz="2200" dirty="0">
                <a:cs typeface="+mn-ea"/>
                <a:sym typeface="+mn-lt"/>
              </a:rPr>
              <a:t> </a:t>
            </a:r>
            <a:r>
              <a:rPr lang="en-US" altLang="zh-CN" sz="2200" dirty="0">
                <a:cs typeface="+mn-ea"/>
                <a:sym typeface="+mn-lt"/>
              </a:rPr>
              <a:t>performance) or </a:t>
            </a:r>
            <a:r>
              <a:rPr lang="en-US" altLang="zh-CN" sz="2200" b="1" dirty="0">
                <a:cs typeface="+mn-ea"/>
                <a:sym typeface="+mn-lt"/>
              </a:rPr>
              <a:t>logs</a:t>
            </a:r>
            <a:r>
              <a:rPr lang="en-US" altLang="zh-CN" sz="2200" dirty="0">
                <a:cs typeface="+mn-ea"/>
                <a:sym typeface="+mn-lt"/>
              </a:rPr>
              <a:t> (better performance, a bit more complex)</a:t>
            </a:r>
          </a:p>
          <a:p>
            <a:endParaRPr lang="zh-CN" altLang="en-US" sz="2200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9552" y="3394948"/>
            <a:ext cx="14398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before-or</a:t>
            </a:r>
            <a:br>
              <a:rPr lang="en-US" altLang="zh-CN" sz="2200" b="1" dirty="0">
                <a:cs typeface="+mn-ea"/>
                <a:sym typeface="+mn-lt"/>
              </a:rPr>
            </a:br>
            <a:r>
              <a:rPr lang="en-US" altLang="zh-CN" sz="2200" b="1" dirty="0">
                <a:cs typeface="+mn-ea"/>
                <a:sym typeface="+mn-lt"/>
              </a:rPr>
              <a:t>after</a:t>
            </a:r>
          </a:p>
        </p:txBody>
      </p:sp>
      <p:cxnSp>
        <p:nvCxnSpPr>
          <p:cNvPr id="9" name="直线箭头连接符 8"/>
          <p:cNvCxnSpPr/>
          <p:nvPr/>
        </p:nvCxnSpPr>
        <p:spPr>
          <a:xfrm>
            <a:off x="2051720" y="3769796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2"/>
          <p:cNvSpPr txBox="1">
            <a:spLocks/>
          </p:cNvSpPr>
          <p:nvPr/>
        </p:nvSpPr>
        <p:spPr>
          <a:xfrm>
            <a:off x="457200" y="4573861"/>
            <a:ext cx="8229600" cy="94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eventually, we also want transaction-based systems to be </a:t>
            </a:r>
            <a:r>
              <a:rPr lang="en-US" altLang="zh-CN" sz="2200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distributed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: to run across multiple machines</a:t>
            </a:r>
          </a:p>
        </p:txBody>
      </p:sp>
      <p:sp>
        <p:nvSpPr>
          <p:cNvPr id="12" name="矩形 11"/>
          <p:cNvSpPr/>
          <p:nvPr/>
        </p:nvSpPr>
        <p:spPr>
          <a:xfrm>
            <a:off x="2987824" y="3388679"/>
            <a:ext cx="5698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2PL</a:t>
            </a:r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 (Two-phase locking) ,</a:t>
            </a:r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 </a:t>
            </a:r>
          </a:p>
          <a:p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or </a:t>
            </a:r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OCC </a:t>
            </a:r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(Optimistic Concurrency Control)</a:t>
            </a:r>
          </a:p>
        </p:txBody>
      </p:sp>
    </p:spTree>
    <p:extLst>
      <p:ext uri="{BB962C8B-B14F-4D97-AF65-F5344CB8AC3E}">
        <p14:creationId xmlns:p14="http://schemas.microsoft.com/office/powerpoint/2010/main" val="368440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multi-site</a:t>
            </a:r>
            <a:r>
              <a:rPr lang="zh-CN" altLang="en-US" dirty="0"/>
              <a:t> </a:t>
            </a:r>
            <a:r>
              <a:rPr lang="en-US" altLang="zh-CN" dirty="0"/>
              <a:t>Transaction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465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Sites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A-M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N-Z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appropriate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365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7220"/>
            <a:ext cx="7211756" cy="52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1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0"/>
            <a:ext cx="7371461" cy="518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8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Message may be lost, delayed or duplicated</a:t>
            </a:r>
          </a:p>
          <a:p>
            <a:r>
              <a:rPr lang="en-US" altLang="zh-CN" dirty="0">
                <a:ea typeface="MS PGothic" charset="0"/>
              </a:rPr>
              <a:t>Use RPC to communicate</a:t>
            </a:r>
          </a:p>
          <a:p>
            <a:pPr lvl="1"/>
            <a:r>
              <a:rPr lang="en-US" altLang="zh-CN" dirty="0">
                <a:ea typeface="MS PGothic" charset="0"/>
              </a:rPr>
              <a:t>Ensure at-least-once by persistent sender</a:t>
            </a:r>
          </a:p>
          <a:p>
            <a:pPr lvl="1"/>
            <a:r>
              <a:rPr lang="en-US" altLang="zh-CN" dirty="0">
                <a:ea typeface="MS PGothic" charset="0"/>
              </a:rPr>
              <a:t>Ensure at-most-once by duplicate suppression</a:t>
            </a:r>
          </a:p>
          <a:p>
            <a:pPr lvl="1"/>
            <a:r>
              <a:rPr lang="en-US" altLang="zh-CN" dirty="0">
                <a:ea typeface="MS PGothic" charset="0"/>
              </a:rPr>
              <a:t>However, neither is enough to ensure atomicity 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353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Multiple servers can experience </a:t>
            </a:r>
            <a:r>
              <a:rPr kumimoji="1" lang="en-US" altLang="zh-CN" b="1" dirty="0"/>
              <a:t>different</a:t>
            </a:r>
            <a:r>
              <a:rPr kumimoji="1" lang="en-US" altLang="zh-CN" dirty="0"/>
              <a:t> events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 other crashes,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 aborts, etc.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28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1"/>
            <a:ext cx="7344816" cy="512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4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Two-phase Commit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Lower-layer transactions either aborts or </a:t>
            </a:r>
            <a:r>
              <a:rPr lang="en-US" altLang="zh-CN" sz="2000" i="1" dirty="0">
                <a:ea typeface="MS PGothic" charset="0"/>
              </a:rPr>
              <a:t>tentatively</a:t>
            </a:r>
            <a:r>
              <a:rPr lang="en-US" altLang="zh-CN" sz="2000" dirty="0">
                <a:ea typeface="MS PGothic" charset="0"/>
              </a:rPr>
              <a:t> committed</a:t>
            </a:r>
          </a:p>
          <a:p>
            <a:pPr lvl="1"/>
            <a:r>
              <a:rPr lang="en-US" altLang="zh-CN" sz="2000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sz="2400" b="1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top-layer, then COMMIT or ABORT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nested itself, then become tentatively committed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6B9DA79-1C44-8E47-8ACE-C12C881E826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3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406009"/>
            <a:ext cx="8229600" cy="1239525"/>
          </a:xfrm>
        </p:spPr>
        <p:txBody>
          <a:bodyPr/>
          <a:lstStyle/>
          <a:p>
            <a:r>
              <a:rPr lang="en-US" altLang="zh-CN" b="1" dirty="0"/>
              <a:t>two-phase commit: </a:t>
            </a:r>
            <a:r>
              <a:rPr lang="en-US" altLang="zh-CN" dirty="0"/>
              <a:t>nodes agree that they are </a:t>
            </a:r>
            <a:r>
              <a:rPr lang="en-US" altLang="zh-CN" b="1" dirty="0"/>
              <a:t>ready</a:t>
            </a:r>
            <a:r>
              <a:rPr lang="en-US" altLang="zh-CN" dirty="0"/>
              <a:t> to commit before committing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0" y="337220"/>
            <a:ext cx="7524328" cy="394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1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ea typeface="MS PGothic" charset="0"/>
              </a:rPr>
              <a:t>Worker</a:t>
            </a:r>
            <a:r>
              <a:rPr lang="en-US" altLang="zh-CN" dirty="0">
                <a:ea typeface="MS PGothic" charset="0"/>
              </a:rPr>
              <a:t>: Bob, Charles, Dawn</a:t>
            </a:r>
          </a:p>
          <a:p>
            <a:pPr lvl="1"/>
            <a:r>
              <a:rPr lang="en-US" altLang="zh-CN" dirty="0">
                <a:ea typeface="MS PGothic" charset="0"/>
              </a:rPr>
              <a:t>Does three transactions: X, Y, Z</a:t>
            </a:r>
          </a:p>
          <a:p>
            <a:r>
              <a:rPr lang="en-US" altLang="zh-CN" b="1" dirty="0">
                <a:ea typeface="MS PGothic" charset="0"/>
              </a:rPr>
              <a:t>Coordinator</a:t>
            </a:r>
            <a:r>
              <a:rPr lang="en-US" altLang="zh-CN" dirty="0">
                <a:ea typeface="MS PGothic" charset="0"/>
              </a:rPr>
              <a:t>: Alice </a:t>
            </a:r>
          </a:p>
          <a:p>
            <a:pPr lvl="1"/>
            <a:r>
              <a:rPr lang="en-US" altLang="zh-CN" dirty="0">
                <a:ea typeface="MS PGothic" charset="0"/>
              </a:rPr>
              <a:t>Create a higher-layer transaction</a:t>
            </a:r>
          </a:p>
          <a:p>
            <a:pPr lvl="1"/>
            <a:r>
              <a:rPr lang="en-US" altLang="zh-CN" dirty="0">
                <a:ea typeface="MS PGothic" charset="0"/>
              </a:rPr>
              <a:t>Send three messages to the three workers</a:t>
            </a:r>
          </a:p>
          <a:p>
            <a:r>
              <a:rPr lang="en-US" altLang="zh-CN" b="1" dirty="0">
                <a:solidFill>
                  <a:schemeClr val="accent2"/>
                </a:solidFill>
                <a:ea typeface="MS PGothic" charset="0"/>
              </a:rPr>
              <a:t>Challenge</a:t>
            </a:r>
            <a:r>
              <a:rPr lang="en-US" altLang="zh-CN" dirty="0">
                <a:solidFill>
                  <a:schemeClr val="accent2"/>
                </a:solidFill>
                <a:ea typeface="MS PGothic" charset="0"/>
              </a:rPr>
              <a:t>: un-reliable communication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32F1615-51AD-F149-9F32-CCAD431BE2B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1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0972"/>
            <a:ext cx="4572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4" y="659740"/>
            <a:ext cx="3581400" cy="9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7784"/>
            <a:ext cx="8686800" cy="105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4290493"/>
            <a:ext cx="5370513" cy="9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1000" y="1906597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Commit Phase-1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1" y="4271972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Commit Phase-2</a:t>
            </a:r>
          </a:p>
        </p:txBody>
      </p:sp>
      <p:cxnSp>
        <p:nvCxnSpPr>
          <p:cNvPr id="37895" name="Straight Connector 14"/>
          <p:cNvCxnSpPr>
            <a:cxnSpLocks noChangeShapeType="1"/>
          </p:cNvCxnSpPr>
          <p:nvPr/>
        </p:nvCxnSpPr>
        <p:spPr bwMode="auto">
          <a:xfrm>
            <a:off x="0" y="4208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01638" y="3509972"/>
            <a:ext cx="3048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Bob: tentative committed</a:t>
            </a:r>
          </a:p>
          <a:p>
            <a:pPr>
              <a:defRPr/>
            </a:pPr>
            <a:r>
              <a:rPr lang="en-US" sz="1600" b="0" dirty="0">
                <a:latin typeface="+mn-lt"/>
              </a:rPr>
              <a:t>State: PREPARED</a:t>
            </a:r>
          </a:p>
        </p:txBody>
      </p:sp>
      <p:pic>
        <p:nvPicPr>
          <p:cNvPr id="3789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22472"/>
            <a:ext cx="2514600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898" name="Straight Connector 16"/>
          <p:cNvCxnSpPr>
            <a:cxnSpLocks noChangeShapeType="1"/>
          </p:cNvCxnSpPr>
          <p:nvPr/>
        </p:nvCxnSpPr>
        <p:spPr bwMode="auto">
          <a:xfrm>
            <a:off x="0" y="1795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381000" y="5018097"/>
            <a:ext cx="30480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Bob: COMMITTED</a:t>
            </a:r>
          </a:p>
        </p:txBody>
      </p:sp>
      <p:cxnSp>
        <p:nvCxnSpPr>
          <p:cNvPr id="37900" name="Straight Arrow Connector 19"/>
          <p:cNvCxnSpPr>
            <a:cxnSpLocks noChangeShapeType="1"/>
          </p:cNvCxnSpPr>
          <p:nvPr/>
        </p:nvCxnSpPr>
        <p:spPr bwMode="auto">
          <a:xfrm flipH="1">
            <a:off x="3276600" y="652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1" name="Straight Arrow Connector 20"/>
          <p:cNvCxnSpPr>
            <a:cxnSpLocks noChangeShapeType="1"/>
          </p:cNvCxnSpPr>
          <p:nvPr/>
        </p:nvCxnSpPr>
        <p:spPr bwMode="auto">
          <a:xfrm>
            <a:off x="3276600" y="16684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2" name="Straight Arrow Connector 25"/>
          <p:cNvCxnSpPr>
            <a:cxnSpLocks noChangeShapeType="1"/>
          </p:cNvCxnSpPr>
          <p:nvPr/>
        </p:nvCxnSpPr>
        <p:spPr bwMode="auto">
          <a:xfrm flipH="1">
            <a:off x="3276600" y="26209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3" name="Straight Arrow Connector 27"/>
          <p:cNvCxnSpPr>
            <a:cxnSpLocks noChangeShapeType="1"/>
          </p:cNvCxnSpPr>
          <p:nvPr/>
        </p:nvCxnSpPr>
        <p:spPr bwMode="auto">
          <a:xfrm>
            <a:off x="3276600" y="40179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4" name="Straight Arrow Connector 28"/>
          <p:cNvCxnSpPr>
            <a:cxnSpLocks noChangeShapeType="1"/>
          </p:cNvCxnSpPr>
          <p:nvPr/>
        </p:nvCxnSpPr>
        <p:spPr bwMode="auto">
          <a:xfrm flipH="1">
            <a:off x="3276600" y="4843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81000" y="5224472"/>
            <a:ext cx="31242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 will perform post-commit</a:t>
            </a:r>
          </a:p>
        </p:txBody>
      </p:sp>
    </p:spTree>
    <p:extLst>
      <p:ext uri="{BB962C8B-B14F-4D97-AF65-F5344CB8AC3E}">
        <p14:creationId xmlns:p14="http://schemas.microsoft.com/office/powerpoint/2010/main" val="1717114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B4B3117-BE29-6644-8A1F-F72D31B874F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3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800000"/>
                </a:solidFill>
                <a:latin typeface="+mn-lt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2210761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>
                <a:ea typeface="MS PGothic" charset="0"/>
              </a:rPr>
              <a:t>Coordinator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some </a:t>
            </a:r>
            <a:r>
              <a:rPr lang="en-US" altLang="zh-CN" sz="2400" b="1" dirty="0"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nothing: </a:t>
            </a:r>
            <a:r>
              <a:rPr lang="en-US" altLang="zh-CN" sz="2400" b="1" dirty="0"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assign the work to another 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all </a:t>
            </a:r>
            <a:r>
              <a:rPr lang="en-US" altLang="zh-CN" sz="2400" b="1" dirty="0"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ea typeface="MS PGothic" charset="0"/>
              </a:rPr>
              <a:t>COMMIT</a:t>
            </a:r>
          </a:p>
          <a:p>
            <a:r>
              <a:rPr lang="en-US" altLang="zh-CN" sz="2800" dirty="0">
                <a:ea typeface="MS PGothic" charset="0"/>
              </a:rPr>
              <a:t>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nothing: resend </a:t>
            </a:r>
            <a:r>
              <a:rPr lang="en-US" altLang="zh-CN" sz="2400" b="1" dirty="0">
                <a:ea typeface="MS PGothic" charset="0"/>
              </a:rPr>
              <a:t>PREPARED</a:t>
            </a:r>
          </a:p>
          <a:p>
            <a:pPr lvl="2"/>
            <a:r>
              <a:rPr lang="en-US" altLang="zh-CN" sz="2000" dirty="0">
                <a:ea typeface="MS PGothic" charset="0"/>
              </a:rPr>
              <a:t>Coordinator will send current state if it receives duplicate message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</a:t>
            </a:r>
            <a:r>
              <a:rPr lang="en-US" altLang="zh-CN" sz="2400" b="1" dirty="0"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ea typeface="MS PGothic" charset="0"/>
              </a:rPr>
              <a:t>COMMIT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0F630D0-117A-A542-BA23-996E4DBA4F5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5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79613" y="1296550"/>
            <a:ext cx="219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assume all parts of the transactions prior to </a:t>
            </a:r>
          </a:p>
          <a:p>
            <a:r>
              <a:rPr lang="en-US" altLang="zh-CN" sz="1400" dirty="0"/>
              <a:t>commit have happened </a:t>
            </a:r>
            <a:endParaRPr lang="en-US" altLang="zh-CN" sz="1400" dirty="0">
              <a:effectLst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1536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two-phase commit: </a:t>
            </a:r>
            <a:r>
              <a:rPr lang="en-US" altLang="zh-CN" dirty="0"/>
              <a:t>nodes agree that they're </a:t>
            </a:r>
            <a:br>
              <a:rPr lang="zh-CN" altLang="en-US" dirty="0"/>
            </a:br>
            <a:r>
              <a:rPr lang="en-US" altLang="zh-CN" dirty="0"/>
              <a:t>ready to commit before committing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8841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17776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</a:t>
            </a:r>
            <a:r>
              <a:rPr lang="en-US" altLang="zh-CN" b="1" dirty="0"/>
              <a:t> prepare </a:t>
            </a:r>
          </a:p>
        </p:txBody>
      </p:sp>
      <p:sp>
        <p:nvSpPr>
          <p:cNvPr id="2" name="矩形 1"/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995936" y="276096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995936" y="252794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68102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3" grpId="0" animBg="1"/>
      <p:bldP spid="44" grpId="0" animBg="1"/>
      <p:bldP spid="45" grpId="0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46580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内容占位符 2"/>
          <p:cNvSpPr txBox="1">
            <a:spLocks/>
          </p:cNvSpPr>
          <p:nvPr/>
        </p:nvSpPr>
        <p:spPr>
          <a:xfrm>
            <a:off x="457200" y="4772389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failure: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lost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ACK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prepare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995936" y="292950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6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7" grpId="0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prepare </a:t>
            </a:r>
          </a:p>
        </p:txBody>
      </p:sp>
    </p:spTree>
    <p:extLst>
      <p:ext uri="{BB962C8B-B14F-4D97-AF65-F5344CB8AC3E}">
        <p14:creationId xmlns:p14="http://schemas.microsoft.com/office/powerpoint/2010/main" val="223097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072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8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ACK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01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5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800" dirty="0"/>
              <a:t>Worker Failure During Commit </a:t>
            </a:r>
            <a:endParaRPr kumimoji="1"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/>
              <a:t>If workers fail after the commit point</a:t>
            </a:r>
            <a:endParaRPr lang="zh-CN" altLang="en-US" dirty="0"/>
          </a:p>
          <a:p>
            <a:pPr lvl="1"/>
            <a:r>
              <a:rPr lang="en-US" altLang="zh-CN" dirty="0"/>
              <a:t>We </a:t>
            </a:r>
            <a:r>
              <a:rPr lang="en-US" altLang="zh-CN" b="1" dirty="0"/>
              <a:t>cannot abort </a:t>
            </a:r>
            <a:r>
              <a:rPr lang="en-US" altLang="zh-CN" dirty="0"/>
              <a:t>the transaction</a:t>
            </a:r>
            <a:endParaRPr lang="zh-CN" altLang="en-US" dirty="0"/>
          </a:p>
          <a:p>
            <a:pPr lvl="1"/>
            <a:r>
              <a:rPr lang="en-US" altLang="zh-CN" dirty="0"/>
              <a:t>Workers must be able to recover into a prepared state </a:t>
            </a:r>
          </a:p>
          <a:p>
            <a:pPr lvl="1"/>
            <a:r>
              <a:rPr lang="en-US" altLang="zh-CN" dirty="0"/>
              <a:t>Workers write </a:t>
            </a:r>
            <a:r>
              <a:rPr lang="en-US" altLang="zh-CN" b="1" dirty="0"/>
              <a:t>PREPARE </a:t>
            </a:r>
            <a:r>
              <a:rPr lang="en-US" altLang="zh-CN" dirty="0"/>
              <a:t>records to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 once prepared </a:t>
            </a:r>
            <a:endParaRPr lang="zh-CN" altLang="en-US" dirty="0"/>
          </a:p>
          <a:p>
            <a:r>
              <a:rPr lang="en-US" altLang="zh-CN" dirty="0"/>
              <a:t>The recovery process will:</a:t>
            </a:r>
            <a:endParaRPr lang="zh-CN" altLang="en-US" dirty="0"/>
          </a:p>
          <a:p>
            <a:pPr lvl="1"/>
            <a:r>
              <a:rPr lang="en-US" altLang="zh-CN" dirty="0"/>
              <a:t>Read through the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endParaRPr lang="zh-CN" altLang="en-US" dirty="0"/>
          </a:p>
          <a:p>
            <a:pPr lvl="1"/>
            <a:r>
              <a:rPr lang="en-US" altLang="zh-CN" dirty="0"/>
              <a:t>Indicate which transactions are prepared but not committed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7167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prepare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89392" y="3115052"/>
            <a:ext cx="21242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6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commit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b="1" dirty="0"/>
              <a:t>Two-phase commit </a:t>
            </a:r>
            <a:r>
              <a:rPr lang="en-US" altLang="zh-CN" sz="2000" dirty="0"/>
              <a:t>allows us to achieve </a:t>
            </a:r>
            <a:r>
              <a:rPr lang="en-US" altLang="zh-CN" sz="2000" b="1" dirty="0"/>
              <a:t>multi-site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atomicity:</a:t>
            </a:r>
            <a:r>
              <a:rPr lang="zh-CN" altLang="en-US" sz="2000" b="1" dirty="0"/>
              <a:t> </a:t>
            </a:r>
            <a:r>
              <a:rPr lang="en-US" altLang="zh-CN" sz="2000" dirty="0"/>
              <a:t>transaction</a:t>
            </a:r>
            <a:r>
              <a:rPr lang="zh-CN" altLang="en-US" sz="2000" dirty="0"/>
              <a:t> </a:t>
            </a:r>
            <a:r>
              <a:rPr lang="en-US" altLang="zh-CN" sz="2000" dirty="0"/>
              <a:t>remains</a:t>
            </a:r>
            <a:r>
              <a:rPr lang="en-US" altLang="zh-CN" sz="2000" b="1" dirty="0"/>
              <a:t> </a:t>
            </a:r>
            <a:r>
              <a:rPr lang="en-US" altLang="zh-CN" sz="2000" dirty="0"/>
              <a:t>atomic</a:t>
            </a:r>
            <a:r>
              <a:rPr lang="zh-CN" altLang="en-US" sz="2000" dirty="0"/>
              <a:t> </a:t>
            </a:r>
            <a:r>
              <a:rPr lang="en-US" altLang="zh-CN" sz="2000" dirty="0"/>
              <a:t>even</a:t>
            </a:r>
            <a:r>
              <a:rPr lang="zh-CN" altLang="en-US" sz="2000" dirty="0"/>
              <a:t> </a:t>
            </a:r>
            <a:r>
              <a:rPr lang="en-US" altLang="zh-CN" sz="2000" dirty="0"/>
              <a:t>when</a:t>
            </a:r>
            <a:r>
              <a:rPr lang="zh-CN" altLang="en-US" sz="2000" dirty="0"/>
              <a:t> </a:t>
            </a:r>
            <a:r>
              <a:rPr lang="en-US" altLang="zh-CN" sz="2000" dirty="0"/>
              <a:t>they</a:t>
            </a:r>
            <a:r>
              <a:rPr lang="zh-CN" altLang="en-US" sz="2000" dirty="0"/>
              <a:t> </a:t>
            </a:r>
            <a:r>
              <a:rPr lang="en-US" altLang="zh-CN" sz="2000" dirty="0"/>
              <a:t>require communication with multiple machines </a:t>
            </a:r>
            <a:endParaRPr lang="zh-CN" altLang="en-US" sz="2000" dirty="0"/>
          </a:p>
          <a:p>
            <a:r>
              <a:rPr lang="en-US" altLang="zh-CN" sz="2000" dirty="0"/>
              <a:t>In two-phase commit, failures prior to the commit point can be aborted. If workers (or the coordinator) fail after the commit point, they </a:t>
            </a:r>
            <a:r>
              <a:rPr lang="en-US" altLang="zh-CN" sz="2000" b="1" dirty="0"/>
              <a:t>recover into the </a:t>
            </a:r>
            <a:r>
              <a:rPr lang="en-US" altLang="zh-CN" sz="2000" b="1" dirty="0">
                <a:solidFill>
                  <a:schemeClr val="accent2"/>
                </a:solidFill>
              </a:rPr>
              <a:t>PREPARED </a:t>
            </a:r>
            <a:r>
              <a:rPr lang="en-US" altLang="zh-CN" sz="2000" b="1" dirty="0"/>
              <a:t>state</a:t>
            </a:r>
            <a:r>
              <a:rPr lang="en-US" altLang="zh-CN" sz="2000" dirty="0"/>
              <a:t>, and complete the transaction</a:t>
            </a:r>
          </a:p>
          <a:p>
            <a:r>
              <a:rPr lang="en-US" altLang="zh-CN" sz="2000" dirty="0"/>
              <a:t>Our remaining issue deals with availability and replication: we will replicate data across sites to improve availability, but must deal with keeping multiple copies of the data </a:t>
            </a:r>
            <a:r>
              <a:rPr lang="en-US" altLang="zh-CN" sz="2000" b="1" dirty="0"/>
              <a:t>consistent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31240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10445</TotalTime>
  <Words>806</Words>
  <Application>Microsoft Macintosh PowerPoint</Application>
  <PresentationFormat>全屏显示(16:10)</PresentationFormat>
  <Paragraphs>229</Paragraphs>
  <Slides>27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DengXian</vt:lpstr>
      <vt:lpstr>DengXian</vt:lpstr>
      <vt:lpstr>Myriad Pro Light SemiCond</vt:lpstr>
      <vt:lpstr>Arial</vt:lpstr>
      <vt:lpstr>Calibri</vt:lpstr>
      <vt:lpstr>Helvetica</vt:lpstr>
      <vt:lpstr>Times New Roman</vt:lpstr>
      <vt:lpstr>Office 主题​​</vt:lpstr>
      <vt:lpstr>Distributed Transaction</vt:lpstr>
      <vt:lpstr>Goal: Build Reliable Systems from Unreliable Components</vt:lpstr>
      <vt:lpstr>multi-site Transaction</vt:lpstr>
      <vt:lpstr>Transaction across Multiple Sites</vt:lpstr>
      <vt:lpstr>PowerPoint 演示文稿</vt:lpstr>
      <vt:lpstr>PowerPoint 演示文稿</vt:lpstr>
      <vt:lpstr>Deal with the Network</vt:lpstr>
      <vt:lpstr>The Main Problem</vt:lpstr>
      <vt:lpstr>PowerPoint 演示文稿</vt:lpstr>
      <vt:lpstr>Two-phase Commit</vt:lpstr>
      <vt:lpstr>PowerPoint 演示文稿</vt:lpstr>
      <vt:lpstr>Multiple-site Atomicity</vt:lpstr>
      <vt:lpstr>PowerPoint 演示文稿</vt:lpstr>
      <vt:lpstr>PowerPoint 演示文稿</vt:lpstr>
      <vt:lpstr>Multiple-site Atomicity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Worker Failure During Commit </vt:lpstr>
      <vt:lpstr>PowerPoint 演示文稿</vt:lpstr>
      <vt:lpstr>PowerPoint 演示文稿</vt:lpstr>
      <vt:lpstr>PowerPoint 演示文稿</vt:lpstr>
      <vt:lpstr>Summary of 2-phase Commit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262</cp:revision>
  <cp:lastPrinted>2016-06-13T07:55:34Z</cp:lastPrinted>
  <dcterms:created xsi:type="dcterms:W3CDTF">2017-05-12T06:55:38Z</dcterms:created>
  <dcterms:modified xsi:type="dcterms:W3CDTF">2019-11-14T01:36:05Z</dcterms:modified>
</cp:coreProperties>
</file>